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97" r:id="rId2"/>
    <p:sldId id="284" r:id="rId3"/>
    <p:sldId id="302" r:id="rId4"/>
    <p:sldId id="269" r:id="rId5"/>
    <p:sldId id="307" r:id="rId6"/>
    <p:sldId id="303" r:id="rId7"/>
    <p:sldId id="305" r:id="rId8"/>
    <p:sldId id="328" r:id="rId9"/>
    <p:sldId id="329" r:id="rId10"/>
    <p:sldId id="330" r:id="rId11"/>
    <p:sldId id="323" r:id="rId12"/>
    <p:sldId id="308" r:id="rId13"/>
    <p:sldId id="304" r:id="rId14"/>
    <p:sldId id="306" r:id="rId15"/>
    <p:sldId id="322" r:id="rId16"/>
    <p:sldId id="324" r:id="rId17"/>
    <p:sldId id="325" r:id="rId18"/>
    <p:sldId id="326" r:id="rId19"/>
    <p:sldId id="313" r:id="rId20"/>
    <p:sldId id="315" r:id="rId21"/>
    <p:sldId id="321" r:id="rId22"/>
    <p:sldId id="309" r:id="rId23"/>
    <p:sldId id="317" r:id="rId24"/>
    <p:sldId id="318" r:id="rId25"/>
    <p:sldId id="310" r:id="rId26"/>
    <p:sldId id="319" r:id="rId27"/>
    <p:sldId id="311" r:id="rId28"/>
    <p:sldId id="320" r:id="rId29"/>
    <p:sldId id="292" r:id="rId30"/>
    <p:sldId id="327" r:id="rId31"/>
    <p:sldId id="312" r:id="rId32"/>
    <p:sldId id="270" r:id="rId33"/>
    <p:sldId id="271" r:id="rId34"/>
    <p:sldId id="285" r:id="rId35"/>
    <p:sldId id="275" r:id="rId36"/>
    <p:sldId id="301" r:id="rId37"/>
    <p:sldId id="276" r:id="rId38"/>
    <p:sldId id="289" r:id="rId39"/>
    <p:sldId id="272" r:id="rId40"/>
    <p:sldId id="286" r:id="rId41"/>
    <p:sldId id="273" r:id="rId42"/>
    <p:sldId id="283" r:id="rId43"/>
    <p:sldId id="282" r:id="rId44"/>
    <p:sldId id="274" r:id="rId45"/>
    <p:sldId id="287" r:id="rId46"/>
    <p:sldId id="280" r:id="rId47"/>
    <p:sldId id="277" r:id="rId48"/>
    <p:sldId id="279" r:id="rId49"/>
    <p:sldId id="278" r:id="rId50"/>
  </p:sldIdLst>
  <p:sldSz cx="9144000" cy="6858000" type="screen4x3"/>
  <p:notesSz cx="6858000" cy="97345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99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6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C7C8"/>
    <a:srgbClr val="1A171B"/>
    <a:srgbClr val="99C1DA"/>
    <a:srgbClr val="D1D2D3"/>
    <a:srgbClr val="66A3C8"/>
    <a:srgbClr val="00738D"/>
    <a:srgbClr val="3384B5"/>
    <a:srgbClr val="8B4973"/>
    <a:srgbClr val="76A39E"/>
    <a:srgbClr val="958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5755" autoAdjust="0"/>
  </p:normalViewPr>
  <p:slideViewPr>
    <p:cSldViewPr snapToObjects="1">
      <p:cViewPr varScale="1">
        <p:scale>
          <a:sx n="39" d="100"/>
          <a:sy n="39" d="100"/>
        </p:scale>
        <p:origin x="-108" y="-1128"/>
      </p:cViewPr>
      <p:guideLst>
        <p:guide orient="horz" pos="799"/>
        <p:guide pos="521"/>
      </p:guideLst>
    </p:cSldViewPr>
  </p:slideViewPr>
  <p:outlineViewPr>
    <p:cViewPr>
      <p:scale>
        <a:sx n="33" d="100"/>
        <a:sy n="33" d="100"/>
      </p:scale>
      <p:origin x="0" y="122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888"/>
    </p:cViewPr>
  </p:sorterViewPr>
  <p:notesViewPr>
    <p:cSldViewPr snapToObjects="1" showGuides="1">
      <p:cViewPr>
        <p:scale>
          <a:sx n="66" d="100"/>
          <a:sy n="66" d="100"/>
        </p:scale>
        <p:origin x="-3062" y="125"/>
      </p:cViewPr>
      <p:guideLst>
        <p:guide orient="horz" pos="306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rgbClr val="658AB8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rgbClr val="B2C5DB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3978240"/>
        <c:axId val="33979776"/>
      </c:barChart>
      <c:catAx>
        <c:axId val="339782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de-DE"/>
          </a:p>
        </c:txPr>
        <c:crossAx val="33979776"/>
        <c:crosses val="autoZero"/>
        <c:auto val="1"/>
        <c:lblAlgn val="ctr"/>
        <c:lblOffset val="100"/>
        <c:noMultiLvlLbl val="0"/>
      </c:catAx>
      <c:valAx>
        <c:axId val="339797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397824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7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txPr>
        <a:bodyPr/>
        <a:lstStyle/>
        <a:p>
          <a:pPr>
            <a:defRPr sz="1700"/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rgbClr val="3F6DA6"/>
              </a:solidFill>
              <a:ln>
                <a:solidFill>
                  <a:schemeClr val="accent1"/>
                </a:solidFill>
              </a:ln>
            </c:spPr>
          </c:dPt>
          <c:dPt>
            <c:idx val="1"/>
            <c:bubble3D val="0"/>
            <c:spPr>
              <a:solidFill>
                <a:srgbClr val="658AB8"/>
              </a:solidFill>
            </c:spPr>
          </c:dPt>
          <c:dPt>
            <c:idx val="2"/>
            <c:bubble3D val="0"/>
            <c:spPr>
              <a:solidFill>
                <a:srgbClr val="8CA7CA"/>
              </a:solidFill>
            </c:spPr>
          </c:dPt>
          <c:dPt>
            <c:idx val="3"/>
            <c:bubble3D val="0"/>
            <c:spPr>
              <a:solidFill>
                <a:srgbClr val="B2C5DB"/>
              </a:solidFill>
            </c:spPr>
          </c:dPt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4602074353858727"/>
          <c:y val="0.40549438978263114"/>
          <c:w val="0.15958854079410309"/>
          <c:h val="0.27281500833676731"/>
        </c:manualLayout>
      </c:layout>
      <c:overlay val="0"/>
      <c:txPr>
        <a:bodyPr/>
        <a:lstStyle/>
        <a:p>
          <a:pPr>
            <a:defRPr sz="1700"/>
          </a:pPr>
          <a:endParaRPr lang="de-DE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de-DE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rgbClr val="3F6DA6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rgbClr val="00748E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rgbClr val="7A6A51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451648"/>
        <c:axId val="35453184"/>
      </c:barChart>
      <c:catAx>
        <c:axId val="354516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de-DE"/>
          </a:p>
        </c:txPr>
        <c:crossAx val="35453184"/>
        <c:crosses val="autoZero"/>
        <c:auto val="1"/>
        <c:lblAlgn val="ctr"/>
        <c:lblOffset val="100"/>
        <c:noMultiLvlLbl val="0"/>
      </c:catAx>
      <c:valAx>
        <c:axId val="354531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5451648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7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sz="1700"/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dPt>
          <c:dPt>
            <c:idx val="1"/>
            <c:bubble3D val="0"/>
            <c:spPr>
              <a:solidFill>
                <a:schemeClr val="accent5"/>
              </a:solidFill>
            </c:spPr>
          </c:dPt>
          <c:dPt>
            <c:idx val="2"/>
            <c:bubble3D val="0"/>
            <c:spPr>
              <a:solidFill>
                <a:schemeClr val="accent4"/>
              </a:solidFill>
            </c:spPr>
          </c:dPt>
          <c:dPt>
            <c:idx val="3"/>
            <c:bubble3D val="0"/>
            <c:spPr>
              <a:solidFill>
                <a:schemeClr val="accent6"/>
              </a:solidFill>
            </c:spPr>
          </c:dPt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4602074353858727"/>
          <c:y val="0.40549438978263114"/>
          <c:w val="0.15958854079410309"/>
          <c:h val="0.27281500833676731"/>
        </c:manualLayout>
      </c:layout>
      <c:overlay val="0"/>
      <c:txPr>
        <a:bodyPr/>
        <a:lstStyle/>
        <a:p>
          <a:pPr>
            <a:defRPr sz="1700"/>
          </a:pPr>
          <a:endParaRPr lang="de-DE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61A6-EC08-4A73-A06C-2E5987F26A35}" type="datetimeFigureOut">
              <a:rPr lang="de-CH" smtClean="0"/>
              <a:t>13.08.2013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2770-F47B-49A8-A654-7D2712296F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429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12E8396D-C179-49FB-90FC-DFFEFED52D5D}" type="datetimeFigureOut">
              <a:rPr lang="de-CH" smtClean="0"/>
              <a:pPr/>
              <a:t>13.08.2013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7275" cy="3649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623912"/>
            <a:ext cx="5486400" cy="4380548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030F1662-E304-472D-9055-62419893CD5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994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85750" indent="-285750" algn="l" defTabSz="914400" rtl="0" eaLnBrk="1" latinLnBrk="0" hangingPunct="1">
      <a:buClr>
        <a:schemeClr val="tx2"/>
      </a:buClr>
      <a:buSzPct val="95000"/>
      <a:buFont typeface="Wingdings" pitchFamily="2" charset="2"/>
      <a:buChar char="n"/>
      <a:defRPr lang="de-DE" sz="1700" b="0" kern="1200" dirty="0" smtClean="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28650" indent="-171450" algn="l" defTabSz="914400" rtl="0" eaLnBrk="1" latinLnBrk="0" hangingPunct="1">
      <a:buClr>
        <a:srgbClr val="C6C7C8"/>
      </a:buClr>
      <a:buSzPct val="95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0858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5430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0002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vl="0" indent="0">
              <a:buNone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044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1858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373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456739" y="436563"/>
            <a:ext cx="5764212" cy="5801677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6739" y="1478281"/>
            <a:ext cx="5764212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6739" y="4186989"/>
            <a:ext cx="5764212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7" y="5703316"/>
            <a:ext cx="2448000" cy="842112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456739" y="900113"/>
            <a:ext cx="5764212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456739" y="1859281"/>
            <a:ext cx="5764212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014413" y="3256768"/>
            <a:ext cx="3197225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7779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456739" y="442913"/>
            <a:ext cx="5764212" cy="5794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7" y="5703316"/>
            <a:ext cx="2448000" cy="842112"/>
          </a:xfrm>
          <a:prstGeom prst="rect">
            <a:avLst/>
          </a:prstGeom>
        </p:spPr>
      </p:pic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6739" y="4186989"/>
            <a:ext cx="5764212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456739" y="900113"/>
            <a:ext cx="5764212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014413" y="3256768"/>
            <a:ext cx="3197225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456739" y="1478281"/>
            <a:ext cx="5764212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456739" y="1859281"/>
            <a:ext cx="5764212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6518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9144000" cy="706090"/>
          </a:xfrm>
        </p:spPr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68313" y="1166813"/>
            <a:ext cx="8207375" cy="4824412"/>
          </a:xfrm>
        </p:spPr>
        <p:txBody>
          <a:bodyPr>
            <a:noAutofit/>
          </a:bodyPr>
          <a:lstStyle>
            <a:lvl1pPr marL="538163" indent="-273600">
              <a:spcAft>
                <a:spcPts val="800"/>
              </a:spcAft>
              <a:defRPr/>
            </a:lvl1pPr>
            <a:lvl2pPr marL="803275" indent="-273600">
              <a:spcAft>
                <a:spcPts val="600"/>
              </a:spcAft>
              <a:defRPr/>
            </a:lvl2pPr>
            <a:lvl3pPr marL="1074738" indent="-273600">
              <a:spcAft>
                <a:spcPts val="400"/>
              </a:spcAft>
              <a:tabLst/>
              <a:defRPr/>
            </a:lvl3pPr>
            <a:lvl4pPr marL="1341438" indent="-273600">
              <a:spcAft>
                <a:spcPts val="400"/>
              </a:spcAft>
              <a:defRPr/>
            </a:lvl4pPr>
            <a:lvl5pPr marL="1616075" indent="-274638">
              <a:spcAft>
                <a:spcPts val="400"/>
              </a:spcAft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5515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4820" y="1169339"/>
            <a:ext cx="4038600" cy="4832842"/>
          </a:xfrm>
        </p:spPr>
        <p:txBody>
          <a:bodyPr/>
          <a:lstStyle>
            <a:lvl1pPr marL="538163" indent="-274638">
              <a:spcAft>
                <a:spcPts val="800"/>
              </a:spcAft>
              <a:buSzPct val="90000"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169339"/>
            <a:ext cx="4038600" cy="4832842"/>
          </a:xfrm>
        </p:spPr>
        <p:txBody>
          <a:bodyPr/>
          <a:lstStyle>
            <a:lvl1pPr>
              <a:spcAft>
                <a:spcPts val="800"/>
              </a:spcAft>
              <a:defRPr sz="1700"/>
            </a:lvl1pPr>
            <a:lvl2pPr>
              <a:spcAft>
                <a:spcPts val="600"/>
              </a:spcAft>
              <a:defRPr sz="1700"/>
            </a:lvl2pPr>
            <a:lvl3pPr>
              <a:spcAft>
                <a:spcPts val="400"/>
              </a:spcAft>
              <a:defRPr sz="1500"/>
            </a:lvl3pPr>
            <a:lvl4pPr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0485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79736"/>
            <a:ext cx="4040188" cy="471264"/>
          </a:xfrm>
        </p:spPr>
        <p:txBody>
          <a:bodyPr anchor="t">
            <a:normAutofit/>
          </a:bodyPr>
          <a:lstStyle>
            <a:lvl1pPr marL="266700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782764"/>
            <a:ext cx="4040188" cy="4224497"/>
          </a:xfrm>
        </p:spPr>
        <p:txBody>
          <a:bodyPr/>
          <a:lstStyle>
            <a:lvl1pPr marL="538163" indent="-274638">
              <a:spcAft>
                <a:spcPts val="800"/>
              </a:spcAft>
              <a:defRPr sz="1700" b="0"/>
            </a:lvl1pPr>
            <a:lvl2pPr marL="803275" indent="-273600">
              <a:spcAft>
                <a:spcPts val="600"/>
              </a:spcAft>
              <a:defRPr sz="15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65113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179736"/>
            <a:ext cx="4041775" cy="471264"/>
          </a:xfrm>
        </p:spPr>
        <p:txBody>
          <a:bodyPr anchor="t">
            <a:normAutofit/>
          </a:bodyPr>
          <a:lstStyle>
            <a:lvl1pPr marL="185738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782764"/>
            <a:ext cx="4041775" cy="4224497"/>
          </a:xfrm>
        </p:spPr>
        <p:txBody>
          <a:bodyPr/>
          <a:lstStyle>
            <a:lvl1pPr marL="431800" indent="-273600">
              <a:spcAft>
                <a:spcPts val="800"/>
              </a:spcAft>
              <a:defRPr sz="1700" b="0"/>
            </a:lvl1pPr>
            <a:lvl2pPr marL="715963" indent="-273600">
              <a:spcAft>
                <a:spcPts val="600"/>
              </a:spcAft>
              <a:defRPr sz="1500"/>
            </a:lvl2pPr>
            <a:lvl3pPr marL="982663" indent="-273050">
              <a:spcAft>
                <a:spcPts val="400"/>
              </a:spcAft>
              <a:defRPr sz="1500"/>
            </a:lvl3pPr>
            <a:lvl4pPr marL="1257300" indent="-274638">
              <a:spcAft>
                <a:spcPts val="400"/>
              </a:spcAft>
              <a:defRPr sz="1500"/>
            </a:lvl4pPr>
            <a:lvl5pPr marL="1524000" indent="-273600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12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569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4644009" y="1276350"/>
            <a:ext cx="4031680" cy="47424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15" name="Inhaltsplatzhalter 2"/>
          <p:cNvSpPr>
            <a:spLocks noGrp="1"/>
          </p:cNvSpPr>
          <p:nvPr>
            <p:ph sz="half" idx="1"/>
          </p:nvPr>
        </p:nvSpPr>
        <p:spPr>
          <a:xfrm>
            <a:off x="464820" y="1169339"/>
            <a:ext cx="4038600" cy="4832842"/>
          </a:xfrm>
        </p:spPr>
        <p:txBody>
          <a:bodyPr/>
          <a:lstStyle>
            <a:lvl1pPr marL="263525" indent="0">
              <a:buSzPct val="90000"/>
              <a:buNone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08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601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ben Bil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25402" y="318"/>
            <a:ext cx="9169401" cy="70609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7254" y="1164696"/>
            <a:ext cx="7843837" cy="22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831321" y="3698238"/>
            <a:ext cx="7843837" cy="2268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CH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073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318"/>
            <a:ext cx="9144000" cy="70609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32400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4820" y="1174656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marL="812801" lvl="0" indent="-274638" algn="l" defTabSz="9144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bg2"/>
              </a:buClr>
              <a:buFont typeface="Wingdings" pitchFamily="2" charset="2"/>
              <a:buChar char="n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971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2" r:id="rId4"/>
    <p:sldLayoutId id="2147483653" r:id="rId5"/>
    <p:sldLayoutId id="2147483661" r:id="rId6"/>
    <p:sldLayoutId id="2147483654" r:id="rId7"/>
    <p:sldLayoutId id="2147483663" r:id="rId8"/>
  </p:sldLayoutIdLst>
  <p:hf hdr="0" dt="0"/>
  <p:txStyles>
    <p:titleStyle>
      <a:lvl1pPr marL="763588" indent="0" algn="l" defTabSz="914400" rtl="0" eaLnBrk="1" latinLnBrk="0" hangingPunct="1">
        <a:spcBef>
          <a:spcPct val="0"/>
        </a:spcBef>
        <a:buNone/>
        <a:defRPr sz="2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538163" indent="-273600" algn="l" defTabSz="914400" rtl="0" eaLnBrk="1" latinLnBrk="0" hangingPunct="1">
        <a:spcBef>
          <a:spcPts val="600"/>
        </a:spcBef>
        <a:spcAft>
          <a:spcPts val="800"/>
        </a:spcAft>
        <a:buClr>
          <a:schemeClr val="accent1"/>
        </a:buClr>
        <a:buSzPct val="94000"/>
        <a:buFont typeface="Wingdings" pitchFamily="2" charset="2"/>
        <a:buChar char="n"/>
        <a:tabLst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2736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SzPct val="94000"/>
        <a:buFont typeface="Wingdings" pitchFamily="2" charset="2"/>
        <a:buChar char="n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076325" indent="-27305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341438" indent="-27360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616075" indent="-274638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lang="de-CH" sz="15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341437" indent="0" algn="l" defTabSz="914400" rtl="0" eaLnBrk="1" latinLnBrk="0" hangingPunct="1">
        <a:spcBef>
          <a:spcPct val="20000"/>
        </a:spcBef>
        <a:buClr>
          <a:schemeClr val="bg2"/>
        </a:buClr>
        <a:buFont typeface="Wingdings" pitchFamily="2" charset="2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Presentation</a:t>
            </a:r>
            <a:r>
              <a:rPr lang="de-CH" dirty="0" smtClean="0"/>
              <a:t> Writer</a:t>
            </a:r>
            <a:br>
              <a:rPr lang="de-CH" dirty="0" smtClean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Renato </a:t>
            </a:r>
            <a:r>
              <a:rPr lang="de-CH" dirty="0" err="1" smtClean="0"/>
              <a:t>Bosshart</a:t>
            </a:r>
            <a:r>
              <a:rPr lang="de-CH" dirty="0" smtClean="0"/>
              <a:t>, Josua Schmid</a:t>
            </a:r>
          </a:p>
          <a:p>
            <a:r>
              <a:rPr lang="de-CH" dirty="0" smtClean="0"/>
              <a:t>Institut für Software</a:t>
            </a:r>
          </a:p>
          <a:p>
            <a:r>
              <a:rPr lang="de-CH" dirty="0" smtClean="0"/>
              <a:t>Rapperswil, 16. August 2013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H" dirty="0" err="1" smtClean="0"/>
              <a:t>Präsentation</a:t>
            </a:r>
            <a:r>
              <a:rPr lang="fr-CH" dirty="0" smtClean="0"/>
              <a:t> </a:t>
            </a:r>
            <a:r>
              <a:rPr lang="fr-CH" dirty="0" err="1" smtClean="0"/>
              <a:t>Bachelorarbeit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CH" dirty="0" err="1" smtClean="0"/>
              <a:t>Ein</a:t>
            </a:r>
            <a:r>
              <a:rPr lang="fr-CH" dirty="0" smtClean="0"/>
              <a:t> virtuelles </a:t>
            </a:r>
            <a:r>
              <a:rPr lang="fr-CH" dirty="0" err="1" smtClean="0"/>
              <a:t>Whiteboard</a:t>
            </a:r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33040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4098" name="Picture 2" descr="E:\hsr\FS13\BA\magic-whiteboard\Dokumentation\Bilder\Camera\Transformation\backtransformed-gr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38627"/>
            <a:ext cx="6552728" cy="49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255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Technologien</a:t>
            </a:r>
          </a:p>
          <a:p>
            <a:pPr lvl="1"/>
            <a:r>
              <a:rPr lang="de-CH" dirty="0"/>
              <a:t>.</a:t>
            </a:r>
            <a:r>
              <a:rPr lang="de-CH" dirty="0" smtClean="0"/>
              <a:t>NET </a:t>
            </a:r>
            <a:r>
              <a:rPr lang="de-CH" dirty="0"/>
              <a:t>wegen Möglichkeiten und Einfachheit</a:t>
            </a:r>
          </a:p>
          <a:p>
            <a:pPr lvl="1"/>
            <a:r>
              <a:rPr lang="de-CH" dirty="0" err="1" smtClean="0"/>
              <a:t>AForge</a:t>
            </a:r>
            <a:r>
              <a:rPr lang="de-CH" dirty="0" smtClean="0"/>
              <a:t> </a:t>
            </a:r>
            <a:r>
              <a:rPr lang="de-CH" dirty="0"/>
              <a:t>wegen Dokumentation</a:t>
            </a:r>
          </a:p>
          <a:p>
            <a:pPr lvl="1"/>
            <a:r>
              <a:rPr lang="de-CH" dirty="0"/>
              <a:t>Performance war kein wichtiges Kriterium</a:t>
            </a:r>
          </a:p>
          <a:p>
            <a:r>
              <a:rPr lang="de-CH" dirty="0"/>
              <a:t>Hardware</a:t>
            </a:r>
          </a:p>
          <a:p>
            <a:pPr lvl="1"/>
            <a:r>
              <a:rPr lang="de-CH" dirty="0"/>
              <a:t>Nutzung vorhandener Geräte</a:t>
            </a:r>
          </a:p>
          <a:p>
            <a:pPr lvl="1"/>
            <a:r>
              <a:rPr lang="de-CH" dirty="0"/>
              <a:t>Sichtbares Licht mit weisser </a:t>
            </a:r>
            <a:r>
              <a:rPr lang="de-CH" dirty="0" smtClean="0"/>
              <a:t>LED</a:t>
            </a:r>
          </a:p>
          <a:p>
            <a:r>
              <a:rPr lang="de-CH" dirty="0" smtClean="0"/>
              <a:t>Algorithmen</a:t>
            </a:r>
          </a:p>
          <a:p>
            <a:pPr lvl="1"/>
            <a:r>
              <a:rPr lang="de-CH" dirty="0" smtClean="0"/>
              <a:t>Diverse </a:t>
            </a:r>
            <a:r>
              <a:rPr lang="de-CH" dirty="0"/>
              <a:t>Versuche für </a:t>
            </a:r>
            <a:r>
              <a:rPr lang="de-CH" dirty="0" smtClean="0"/>
              <a:t>Kalibrierung </a:t>
            </a:r>
            <a:r>
              <a:rPr lang="de-CH" dirty="0"/>
              <a:t>und Erkennung</a:t>
            </a:r>
          </a:p>
          <a:p>
            <a:pPr lvl="1"/>
            <a:r>
              <a:rPr lang="de-CH" dirty="0"/>
              <a:t>Mapping von Bildkoordinaten zu </a:t>
            </a:r>
            <a:r>
              <a:rPr lang="de-CH" dirty="0" smtClean="0"/>
              <a:t>Ursprungkoordinaten</a:t>
            </a:r>
            <a:endParaRPr lang="de-CH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923741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9370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Kalibrieren</a:t>
            </a:r>
          </a:p>
          <a:p>
            <a:r>
              <a:rPr lang="de-CH" dirty="0" smtClean="0"/>
              <a:t>Stift finden</a:t>
            </a:r>
          </a:p>
          <a:p>
            <a:r>
              <a:rPr lang="de-CH" dirty="0" smtClean="0"/>
              <a:t>Stiftposition weiterverwenden</a:t>
            </a:r>
          </a:p>
          <a:p>
            <a:r>
              <a:rPr lang="de-CH" dirty="0" smtClean="0"/>
              <a:t>(</a:t>
            </a:r>
            <a:r>
              <a:rPr lang="de-CH" dirty="0" err="1" smtClean="0"/>
              <a:t>Rekalibrieren</a:t>
            </a:r>
            <a:r>
              <a:rPr lang="de-CH" dirty="0" smtClean="0"/>
              <a:t>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cxnSp>
        <p:nvCxnSpPr>
          <p:cNvPr id="7" name="Gekrümmte Verbindung 6"/>
          <p:cNvCxnSpPr/>
          <p:nvPr/>
        </p:nvCxnSpPr>
        <p:spPr>
          <a:xfrm rot="10800000">
            <a:off x="3635896" y="1822324"/>
            <a:ext cx="720080" cy="432048"/>
          </a:xfrm>
          <a:prstGeom prst="curvedConnector3">
            <a:avLst>
              <a:gd name="adj1" fmla="val -5605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krümmte Verbindung 31"/>
          <p:cNvCxnSpPr/>
          <p:nvPr/>
        </p:nvCxnSpPr>
        <p:spPr>
          <a:xfrm>
            <a:off x="251520" y="1822324"/>
            <a:ext cx="447195" cy="432048"/>
          </a:xfrm>
          <a:prstGeom prst="curvedConnector3">
            <a:avLst>
              <a:gd name="adj1" fmla="val -3089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68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- Kalibrierung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Belichtungskorrektur der Webcam bereitet Probleme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97737"/>
            <a:ext cx="2767731" cy="2075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760413"/>
            <a:ext cx="2771800" cy="20788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91" y="1697736"/>
            <a:ext cx="5522033" cy="414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7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Lösungsansätze - Kalibrierung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Lösung durch </a:t>
            </a:r>
            <a:r>
              <a:rPr lang="de-CH" dirty="0" smtClean="0"/>
              <a:t>Verwendung von Bildern </a:t>
            </a:r>
            <a:r>
              <a:rPr lang="de-CH" dirty="0" smtClean="0"/>
              <a:t>mit gleicher Helligkeitsverteilung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0" y="1863107"/>
            <a:ext cx="2735698" cy="2051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0" y="3914881"/>
            <a:ext cx="2747093" cy="2060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392" y="1863107"/>
            <a:ext cx="5482792" cy="41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92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Lösungsansätze -</a:t>
            </a:r>
            <a:r>
              <a:rPr lang="de-CH" dirty="0" smtClean="0"/>
              <a:t> </a:t>
            </a:r>
            <a:r>
              <a:rPr lang="de-CH" dirty="0"/>
              <a:t>Kalibrierung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Verschiedene </a:t>
            </a:r>
            <a:r>
              <a:rPr lang="de-CH" dirty="0"/>
              <a:t>Ansätze </a:t>
            </a:r>
            <a:r>
              <a:rPr lang="de-CH" dirty="0" smtClean="0"/>
              <a:t>ausprobiert</a:t>
            </a:r>
          </a:p>
          <a:p>
            <a:pPr lvl="1"/>
            <a:r>
              <a:rPr lang="de-CH" dirty="0" smtClean="0"/>
              <a:t>Schachbrettmuster </a:t>
            </a:r>
            <a:r>
              <a:rPr lang="de-CH" dirty="0" smtClean="0"/>
              <a:t>hat sich </a:t>
            </a:r>
            <a:r>
              <a:rPr lang="de-CH" dirty="0" smtClean="0"/>
              <a:t>bewährt, Genauigkeit </a:t>
            </a:r>
            <a:r>
              <a:rPr lang="de-CH" dirty="0" smtClean="0"/>
              <a:t>konnte allerdings nicht erreicht werden.</a:t>
            </a:r>
          </a:p>
          <a:p>
            <a:pPr lvl="1"/>
            <a:r>
              <a:rPr lang="de-CH" dirty="0" smtClean="0"/>
              <a:t>Clustering wurde aus Zeitgründen eingestellt</a:t>
            </a:r>
            <a:endParaRPr lang="de-CH" dirty="0"/>
          </a:p>
          <a:p>
            <a:r>
              <a:rPr lang="de-CH" dirty="0"/>
              <a:t>Zuordnung machte viele </a:t>
            </a:r>
            <a:r>
              <a:rPr lang="de-CH" dirty="0" smtClean="0"/>
              <a:t>Probleme</a:t>
            </a:r>
          </a:p>
          <a:p>
            <a:pPr lvl="1"/>
            <a:r>
              <a:rPr lang="de-CH" dirty="0" smtClean="0"/>
              <a:t>Fehlerkennungen führen zu gravierenden Fehlern beim Algorithmus</a:t>
            </a:r>
            <a:endParaRPr lang="de-CH" dirty="0"/>
          </a:p>
          <a:p>
            <a:r>
              <a:rPr lang="de-CH" dirty="0"/>
              <a:t>Kein Versuch konnte erfolgreich umgesetzt </a:t>
            </a:r>
            <a:r>
              <a:rPr lang="de-CH" dirty="0" smtClean="0"/>
              <a:t>werden</a:t>
            </a:r>
          </a:p>
          <a:p>
            <a:r>
              <a:rPr lang="de-CH" dirty="0" smtClean="0"/>
              <a:t>Das Projizieren </a:t>
            </a:r>
            <a:r>
              <a:rPr lang="de-CH" dirty="0" smtClean="0"/>
              <a:t>von </a:t>
            </a:r>
            <a:r>
              <a:rPr lang="de-CH" dirty="0" smtClean="0"/>
              <a:t>Referenzb</a:t>
            </a:r>
            <a:r>
              <a:rPr lang="de-CH" dirty="0" smtClean="0"/>
              <a:t>ildern </a:t>
            </a:r>
            <a:r>
              <a:rPr lang="de-CH" dirty="0" smtClean="0"/>
              <a:t>kostet Zeit.</a:t>
            </a:r>
          </a:p>
          <a:p>
            <a:pPr lvl="1"/>
            <a:r>
              <a:rPr lang="de-CH" dirty="0" smtClean="0"/>
              <a:t>Um sicherzugehen, dass das Bild fertig gezeichnet wurde muss man bis zu 500 </a:t>
            </a:r>
            <a:r>
              <a:rPr lang="de-CH" dirty="0" err="1" smtClean="0"/>
              <a:t>ms</a:t>
            </a:r>
            <a:r>
              <a:rPr lang="de-CH" dirty="0" smtClean="0"/>
              <a:t> warten.</a:t>
            </a:r>
          </a:p>
          <a:p>
            <a:pPr lvl="1"/>
            <a:r>
              <a:rPr lang="de-CH" dirty="0" smtClean="0"/>
              <a:t>Je nach Verfahren kann die Analyse sehr rechenintensiv sein.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050587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Lösungsansätze - Kalibrierung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8313" y="1124744"/>
            <a:ext cx="8207375" cy="4824412"/>
          </a:xfrm>
        </p:spPr>
        <p:txBody>
          <a:bodyPr/>
          <a:lstStyle/>
          <a:p>
            <a:r>
              <a:rPr lang="de-CH" dirty="0" smtClean="0"/>
              <a:t>Linear nicht möglich wegen perspektivischer Verzerrung</a:t>
            </a:r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pPr marL="264563" indent="0">
              <a:buNone/>
            </a:pPr>
            <a:endParaRPr lang="de-CH" dirty="0"/>
          </a:p>
          <a:p>
            <a:r>
              <a:rPr lang="de-CH" dirty="0" smtClean="0"/>
              <a:t>Zusätzliche Referenzpunkte</a:t>
            </a:r>
            <a:endParaRPr lang="de-CH" dirty="0" smtClean="0"/>
          </a:p>
          <a:p>
            <a:pPr lvl="1"/>
            <a:r>
              <a:rPr lang="de-CH" dirty="0"/>
              <a:t>z</a:t>
            </a:r>
            <a:r>
              <a:rPr lang="de-CH" dirty="0" smtClean="0"/>
              <a:t>.B. Baryzentrische Koordinaten</a:t>
            </a:r>
          </a:p>
          <a:p>
            <a:pPr lvl="1"/>
            <a:r>
              <a:rPr lang="de-CH" dirty="0" smtClean="0"/>
              <a:t>Solche Verfahren benötigen auch eine Interpolation an den Übergängen</a:t>
            </a:r>
          </a:p>
          <a:p>
            <a:r>
              <a:rPr lang="de-CH" dirty="0" smtClean="0"/>
              <a:t>Integralansatz</a:t>
            </a:r>
          </a:p>
          <a:p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6792"/>
            <a:ext cx="7344816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39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Lösungsansätze - Kalibrierung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2D </a:t>
            </a:r>
            <a:r>
              <a:rPr lang="en-US" dirty="0" err="1" smtClean="0"/>
              <a:t>Ansatz</a:t>
            </a:r>
            <a:r>
              <a:rPr lang="en-US" dirty="0" smtClean="0"/>
              <a:t> per Integral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6" name="Picture 2" descr="E:\hsr\FS13\BA\magic-whiteboard\Dokumentation\Diagramme\Mathematik\2d-ansatz-lochkamera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980728"/>
            <a:ext cx="5074194" cy="492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70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– Stift finden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Eigenschaften des Stiftes</a:t>
            </a:r>
          </a:p>
          <a:p>
            <a:pPr lvl="1"/>
            <a:r>
              <a:rPr lang="de-CH" dirty="0" smtClean="0"/>
              <a:t>optisch</a:t>
            </a:r>
          </a:p>
          <a:p>
            <a:pPr lvl="1"/>
            <a:r>
              <a:rPr lang="de-CH" dirty="0" smtClean="0"/>
              <a:t>hell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1280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884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– Stift finden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Optimierungen</a:t>
            </a:r>
          </a:p>
          <a:p>
            <a:pPr lvl="1"/>
            <a:r>
              <a:rPr lang="de-CH" dirty="0" smtClean="0"/>
              <a:t>Gezielt Suchen</a:t>
            </a:r>
          </a:p>
          <a:p>
            <a:pPr lvl="1"/>
            <a:r>
              <a:rPr lang="de-CH" dirty="0" smtClean="0"/>
              <a:t>Threading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70879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Software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Domain</a:t>
            </a:r>
          </a:p>
          <a:p>
            <a:r>
              <a:rPr lang="de-CH" dirty="0" smtClean="0"/>
              <a:t>Sequenz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529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76788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Messungen / Statistiken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3503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57144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76788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Potential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Touch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10351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461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Erfahrungen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86146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Diskussion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07375" cy="2592288"/>
          </a:xfrm>
        </p:spPr>
        <p:txBody>
          <a:bodyPr/>
          <a:lstStyle/>
          <a:p>
            <a:pPr marL="264563" indent="0">
              <a:buNone/>
            </a:pPr>
            <a:r>
              <a:rPr lang="de-CH" b="0" dirty="0" smtClean="0"/>
              <a:t>Besten Dank für die Aufmerksamkeit.</a:t>
            </a:r>
          </a:p>
          <a:p>
            <a:pPr marL="264563" indent="0">
              <a:buNone/>
            </a:pPr>
            <a:r>
              <a:rPr lang="de-CH" b="0" dirty="0" smtClean="0"/>
              <a:t>Gerne beantworten wir nun Ihre Fragen.</a:t>
            </a:r>
            <a:endParaRPr lang="de-CH" b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3908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Aufgabe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64563" indent="0">
              <a:buNone/>
            </a:pPr>
            <a:r>
              <a:rPr lang="de-CH" b="0" dirty="0" smtClean="0"/>
              <a:t>Vision:</a:t>
            </a:r>
          </a:p>
          <a:p>
            <a:pPr marL="264563" indent="0">
              <a:buNone/>
            </a:pPr>
            <a:r>
              <a:rPr lang="de-CH" b="0" dirty="0" smtClean="0"/>
              <a:t>«Entwicklung eines günstigen mobilen Whiteboards, das ohne oder mit wenig Zusatzhardware bedient werden kann.»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9567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Kritische Beispielfragen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Wie haben wir uns auf den hellsten Punkt festgelegt? </a:t>
            </a:r>
            <a:r>
              <a:rPr lang="de-CH" dirty="0" err="1" smtClean="0"/>
              <a:t>Patternmatching</a:t>
            </a:r>
            <a:r>
              <a:rPr lang="de-CH" dirty="0" smtClean="0"/>
              <a:t> oder Farbe wären Varianten gewesen.</a:t>
            </a:r>
          </a:p>
          <a:p>
            <a:r>
              <a:rPr lang="de-CH" dirty="0" smtClean="0"/>
              <a:t>Wieso ist es schwierig, vorauszusagen, wie die Kamera auf Helligkeitsunterschiede reagiert?</a:t>
            </a:r>
          </a:p>
          <a:p>
            <a:r>
              <a:rPr lang="de-CH" dirty="0" smtClean="0"/>
              <a:t>Welchen Einfluss hat die Trapezkorrektur auf die Genauigkeit der Interpolation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009684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43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mit zwei Spalten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24" name="Bildplatzhalter 2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98414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mit zwei Spalten Typ Vergleich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mtClean="0"/>
              <a:t>Beispieltext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smtClean="0"/>
              <a:t>Beispieltext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67724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Textfolien</a:t>
            </a:r>
          </a:p>
          <a:p>
            <a:r>
              <a:rPr lang="de-CH" dirty="0" smtClean="0"/>
              <a:t>Folien mit Bild und Tabelle</a:t>
            </a:r>
          </a:p>
          <a:p>
            <a:r>
              <a:rPr lang="de-CH" dirty="0">
                <a:solidFill>
                  <a:srgbClr val="C6C7C8"/>
                </a:solidFill>
              </a:rPr>
              <a:t>Folien mit Diagrammen</a:t>
            </a:r>
          </a:p>
          <a:p>
            <a:r>
              <a:rPr lang="de-CH" dirty="0">
                <a:solidFill>
                  <a:srgbClr val="C6C7C8"/>
                </a:solidFill>
              </a:rPr>
              <a:t>Hausfarben und Anleitung zur Bedienung der Vorlage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359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Text mit Bild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4294967295"/>
          </p:nvPr>
        </p:nvSpPr>
        <p:spPr>
          <a:xfrm>
            <a:off x="457200" y="1178140"/>
            <a:ext cx="4038600" cy="4840695"/>
          </a:xfrm>
        </p:spPr>
        <p:txBody>
          <a:bodyPr/>
          <a:lstStyle/>
          <a:p>
            <a:pPr marL="264563" indent="0">
              <a:buNone/>
            </a:pPr>
            <a:r>
              <a:rPr lang="de-CH" dirty="0" smtClean="0"/>
              <a:t>Beispieltext</a:t>
            </a:r>
            <a:endParaRPr lang="de-CH" dirty="0"/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0" r="21640"/>
          <a:stretch>
            <a:fillRect/>
          </a:stretch>
        </p:blipFill>
        <p:spPr/>
      </p:pic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35</a:t>
            </a:fld>
            <a:endParaRPr lang="de-CH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6517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Text oben Bild unten</a:t>
            </a:r>
            <a:endParaRPr lang="de-CH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/>
          </p:nvPr>
        </p:nvSpPr>
        <p:spPr>
          <a:xfrm>
            <a:off x="467254" y="1164696"/>
            <a:ext cx="8216371" cy="2268000"/>
          </a:xfrm>
        </p:spPr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4" b="28324"/>
          <a:stretch>
            <a:fillRect/>
          </a:stretch>
        </p:blipFill>
        <p:spPr>
          <a:xfrm>
            <a:off x="839788" y="3698238"/>
            <a:ext cx="7843837" cy="2268000"/>
          </a:xfrm>
        </p:spPr>
      </p:pic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36</a:t>
            </a:fld>
            <a:endParaRPr lang="de-CH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8887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mit Tabelle</a:t>
            </a:r>
            <a:endParaRPr lang="de-CH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20418977"/>
              </p:ext>
            </p:extLst>
          </p:nvPr>
        </p:nvGraphicFramePr>
        <p:xfrm>
          <a:off x="811416" y="1166813"/>
          <a:ext cx="7416058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029"/>
                <a:gridCol w="3708029"/>
              </a:tblGrid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37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3720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Folie mit Tabelle </a:t>
            </a:r>
            <a:endParaRPr lang="de-CH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500893629"/>
              </p:ext>
            </p:extLst>
          </p:nvPr>
        </p:nvGraphicFramePr>
        <p:xfrm>
          <a:off x="827584" y="1268760"/>
          <a:ext cx="7856040" cy="1728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010"/>
                <a:gridCol w="1964010"/>
                <a:gridCol w="1964010"/>
                <a:gridCol w="1964010"/>
              </a:tblGrid>
              <a:tr h="432197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432197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432197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432197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38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8122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nur Titel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39</a:t>
            </a:fld>
            <a:endParaRPr lang="de-CH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9214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Aufgabe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Virtuelles Whiteboard</a:t>
            </a:r>
          </a:p>
          <a:p>
            <a:pPr lvl="1"/>
            <a:r>
              <a:rPr lang="de-CH" dirty="0" smtClean="0"/>
              <a:t>Günstig</a:t>
            </a:r>
          </a:p>
          <a:p>
            <a:pPr lvl="1"/>
            <a:r>
              <a:rPr lang="de-CH" dirty="0" smtClean="0"/>
              <a:t>Mobil</a:t>
            </a:r>
          </a:p>
          <a:p>
            <a:pPr lvl="1"/>
            <a:r>
              <a:rPr lang="de-CH" dirty="0" smtClean="0"/>
              <a:t>Benutzbar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76787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Textfolien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Folien mit Bild und Tabelle</a:t>
            </a:r>
          </a:p>
          <a:p>
            <a:r>
              <a:rPr lang="de-CH" dirty="0" smtClean="0"/>
              <a:t>Folien mit Diagrammen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Hausfarben und Anleitung zur Bedienung der Vorlage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40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359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Beispiel Säulendiagramm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41</a:t>
            </a:fld>
            <a:endParaRPr lang="de-CH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5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4412296"/>
              </p:ext>
            </p:extLst>
          </p:nvPr>
        </p:nvGraphicFramePr>
        <p:xfrm>
          <a:off x="756000" y="1167185"/>
          <a:ext cx="7920000" cy="460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96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Beispiel Kreisdiagramm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42</a:t>
            </a:fld>
            <a:endParaRPr lang="de-CH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5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5138260"/>
              </p:ext>
            </p:extLst>
          </p:nvPr>
        </p:nvGraphicFramePr>
        <p:xfrm>
          <a:off x="468313" y="1123200"/>
          <a:ext cx="8207375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2276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Beispiel Säulendiagramm mit anderen Farben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43</a:t>
            </a:fld>
            <a:endParaRPr lang="de-CH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5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125786"/>
              </p:ext>
            </p:extLst>
          </p:nvPr>
        </p:nvGraphicFramePr>
        <p:xfrm>
          <a:off x="756000" y="1166400"/>
          <a:ext cx="7920000" cy="460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22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Beispiel Kreisdiagramm mit anderen Farben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44</a:t>
            </a:fld>
            <a:endParaRPr lang="de-CH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5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491978"/>
              </p:ext>
            </p:extLst>
          </p:nvPr>
        </p:nvGraphicFramePr>
        <p:xfrm>
          <a:off x="468313" y="1124744"/>
          <a:ext cx="8207375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436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Textfolien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Folien mit Bild und Tabelle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Folien mit Diagrammen</a:t>
            </a:r>
          </a:p>
          <a:p>
            <a:r>
              <a:rPr lang="de-CH" dirty="0" smtClean="0"/>
              <a:t>Hausfarben und Anleitung zur Bedienung der Vorlage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45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359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Folien einfügen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46</a:t>
            </a:fld>
            <a:endParaRPr lang="de-CH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3" y="1276350"/>
            <a:ext cx="2632118" cy="3988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3754877" y="1276351"/>
            <a:ext cx="4920811" cy="4714874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buNone/>
            </a:pPr>
            <a:r>
              <a:rPr lang="de-CH" b="0" dirty="0" smtClean="0"/>
              <a:t>Weitere Folien einfügen:</a:t>
            </a:r>
          </a:p>
          <a:p>
            <a:endParaRPr lang="de-CH" b="0" dirty="0" smtClean="0"/>
          </a:p>
          <a:p>
            <a:pPr marL="264563" indent="0">
              <a:buNone/>
            </a:pPr>
            <a:r>
              <a:rPr lang="de-CH" b="0" dirty="0" smtClean="0"/>
              <a:t>Start-Leiste -&gt; Neue Folie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105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HSR Hausfarben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47</a:t>
            </a:fld>
            <a:endParaRPr lang="de-CH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Rechteck 5"/>
          <p:cNvSpPr/>
          <p:nvPr/>
        </p:nvSpPr>
        <p:spPr>
          <a:xfrm>
            <a:off x="823376" y="1268760"/>
            <a:ext cx="1368152" cy="864096"/>
          </a:xfrm>
          <a:prstGeom prst="rect">
            <a:avLst/>
          </a:prstGeom>
          <a:solidFill>
            <a:srgbClr val="0065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Blau</a:t>
            </a:r>
            <a:endParaRPr lang="de-CH" dirty="0"/>
          </a:p>
        </p:txBody>
      </p:sp>
      <p:sp>
        <p:nvSpPr>
          <p:cNvPr id="9" name="Rechteck 8"/>
          <p:cNvSpPr/>
          <p:nvPr/>
        </p:nvSpPr>
        <p:spPr>
          <a:xfrm>
            <a:off x="2758084" y="1268760"/>
            <a:ext cx="1368152" cy="864096"/>
          </a:xfrm>
          <a:prstGeom prst="rect">
            <a:avLst/>
          </a:prstGeom>
          <a:solidFill>
            <a:srgbClr val="6E1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Hematite</a:t>
            </a:r>
            <a:endParaRPr lang="de-CH" dirty="0"/>
          </a:p>
        </p:txBody>
      </p:sp>
      <p:sp>
        <p:nvSpPr>
          <p:cNvPr id="12" name="Rechteck 11"/>
          <p:cNvSpPr/>
          <p:nvPr/>
        </p:nvSpPr>
        <p:spPr>
          <a:xfrm>
            <a:off x="4692792" y="1268760"/>
            <a:ext cx="1368152" cy="864096"/>
          </a:xfrm>
          <a:prstGeom prst="rect">
            <a:avLst/>
          </a:prstGeom>
          <a:solidFill>
            <a:srgbClr val="548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Lake Green</a:t>
            </a:r>
            <a:endParaRPr lang="de-CH" dirty="0"/>
          </a:p>
        </p:txBody>
      </p:sp>
      <p:sp>
        <p:nvSpPr>
          <p:cNvPr id="15" name="Rechteck 14"/>
          <p:cNvSpPr/>
          <p:nvPr/>
        </p:nvSpPr>
        <p:spPr>
          <a:xfrm>
            <a:off x="6627499" y="1268760"/>
            <a:ext cx="1368152" cy="864096"/>
          </a:xfrm>
          <a:prstGeom prst="rect">
            <a:avLst/>
          </a:prstGeom>
          <a:solidFill>
            <a:srgbClr val="7B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Reed</a:t>
            </a:r>
            <a:endParaRPr lang="de-CH" dirty="0"/>
          </a:p>
        </p:txBody>
      </p:sp>
      <p:sp>
        <p:nvSpPr>
          <p:cNvPr id="18" name="Rechteck 17"/>
          <p:cNvSpPr/>
          <p:nvPr/>
        </p:nvSpPr>
        <p:spPr>
          <a:xfrm>
            <a:off x="823376" y="3217800"/>
            <a:ext cx="1368152" cy="864096"/>
          </a:xfrm>
          <a:prstGeom prst="rect">
            <a:avLst/>
          </a:prstGeom>
          <a:solidFill>
            <a:srgbClr val="007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Petrol</a:t>
            </a:r>
            <a:endParaRPr lang="de-CH" dirty="0"/>
          </a:p>
        </p:txBody>
      </p:sp>
      <p:sp>
        <p:nvSpPr>
          <p:cNvPr id="21" name="Rechteck 20"/>
          <p:cNvSpPr/>
          <p:nvPr/>
        </p:nvSpPr>
        <p:spPr>
          <a:xfrm>
            <a:off x="2758084" y="3217800"/>
            <a:ext cx="1368152" cy="864096"/>
          </a:xfrm>
          <a:prstGeom prst="rect">
            <a:avLst/>
          </a:prstGeom>
          <a:solidFill>
            <a:srgbClr val="BAB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Basswood</a:t>
            </a:r>
            <a:endParaRPr lang="de-CH" dirty="0"/>
          </a:p>
        </p:txBody>
      </p:sp>
      <p:sp>
        <p:nvSpPr>
          <p:cNvPr id="24" name="Rechteck 23"/>
          <p:cNvSpPr/>
          <p:nvPr/>
        </p:nvSpPr>
        <p:spPr>
          <a:xfrm>
            <a:off x="4692792" y="3217800"/>
            <a:ext cx="1368152" cy="864096"/>
          </a:xfrm>
          <a:prstGeom prst="rect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Grau</a:t>
            </a:r>
            <a:endParaRPr lang="de-CH" dirty="0"/>
          </a:p>
        </p:txBody>
      </p:sp>
      <p:sp>
        <p:nvSpPr>
          <p:cNvPr id="26" name="TextBox 25"/>
          <p:cNvSpPr txBox="1"/>
          <p:nvPr/>
        </p:nvSpPr>
        <p:spPr>
          <a:xfrm>
            <a:off x="448088" y="5156482"/>
            <a:ext cx="77768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7738">
              <a:spcBef>
                <a:spcPct val="20000"/>
              </a:spcBef>
              <a:spcAft>
                <a:spcPts val="2000"/>
              </a:spcAft>
              <a:buClr>
                <a:srgbClr val="3F6DA6"/>
              </a:buClr>
            </a:pPr>
            <a:r>
              <a:rPr lang="de-CH" sz="1700" dirty="0" smtClean="0">
                <a:solidFill>
                  <a:prstClr val="black"/>
                </a:solidFill>
              </a:rPr>
              <a:t>Weitere Farbabstufungen finden Sie im Corporate-Design-Handbuch auf dem HSR Intranet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627499" y="3243262"/>
            <a:ext cx="1368152" cy="864096"/>
          </a:xfrm>
          <a:prstGeom prst="rect">
            <a:avLst/>
          </a:prstGeom>
          <a:solidFill>
            <a:srgbClr val="1A1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Schwarz</a:t>
            </a:r>
            <a:endParaRPr lang="de-CH" dirty="0"/>
          </a:p>
        </p:txBody>
      </p:sp>
      <p:sp>
        <p:nvSpPr>
          <p:cNvPr id="28" name="Inhaltsplatzhalter 2"/>
          <p:cNvSpPr txBox="1">
            <a:spLocks/>
          </p:cNvSpPr>
          <p:nvPr/>
        </p:nvSpPr>
        <p:spPr>
          <a:xfrm>
            <a:off x="467544" y="2132856"/>
            <a:ext cx="8207375" cy="936105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084000" algn="l"/>
                <a:tab pos="6372000" algn="l"/>
              </a:tabLst>
            </a:pPr>
            <a:r>
              <a:rPr lang="de-CH" sz="1500" b="0" dirty="0" smtClean="0"/>
              <a:t>R:	000	R:	110	R:	084	R:	123	</a:t>
            </a:r>
          </a:p>
          <a:p>
            <a:pPr marL="264563" indent="0">
              <a:spcBef>
                <a:spcPts val="0"/>
              </a:spcBef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084000" algn="l"/>
                <a:tab pos="6372000" algn="l"/>
              </a:tabLst>
            </a:pPr>
            <a:r>
              <a:rPr lang="de-CH" sz="1500" b="0" dirty="0" smtClean="0"/>
              <a:t>G: 101	G:	028	G:	140	G:	105</a:t>
            </a:r>
          </a:p>
          <a:p>
            <a:pPr marL="264563" indent="0">
              <a:spcBef>
                <a:spcPts val="0"/>
              </a:spcBef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084000" algn="l"/>
                <a:tab pos="6372000" algn="l"/>
              </a:tabLst>
            </a:pPr>
            <a:r>
              <a:rPr lang="de-CH" sz="1500" b="0" dirty="0" smtClean="0"/>
              <a:t>B:	163	B:	080	B:	134	B:	081</a:t>
            </a:r>
            <a:endParaRPr lang="de-CH" sz="1500" b="0" dirty="0"/>
          </a:p>
        </p:txBody>
      </p:sp>
      <p:sp>
        <p:nvSpPr>
          <p:cNvPr id="29" name="Inhaltsplatzhalter 2"/>
          <p:cNvSpPr txBox="1">
            <a:spLocks/>
          </p:cNvSpPr>
          <p:nvPr/>
        </p:nvSpPr>
        <p:spPr>
          <a:xfrm>
            <a:off x="467544" y="4077072"/>
            <a:ext cx="8207375" cy="936105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372000" algn="l"/>
              </a:tabLst>
            </a:pPr>
            <a:r>
              <a:rPr lang="de-CH" sz="1500" b="0" dirty="0" smtClean="0"/>
              <a:t>R:	000	R:	186	R:	198	R:	026	</a:t>
            </a:r>
          </a:p>
          <a:p>
            <a:pPr marL="264563" indent="0">
              <a:spcBef>
                <a:spcPts val="0"/>
              </a:spcBef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372000" algn="l"/>
              </a:tabLst>
            </a:pPr>
            <a:r>
              <a:rPr lang="de-CH" sz="1500" b="0" dirty="0" smtClean="0"/>
              <a:t>G: 115	G:	189	G:	199	G:	023</a:t>
            </a:r>
          </a:p>
          <a:p>
            <a:pPr marL="264563" indent="0">
              <a:spcBef>
                <a:spcPts val="0"/>
              </a:spcBef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372000" algn="l"/>
              </a:tabLst>
            </a:pPr>
            <a:r>
              <a:rPr lang="de-CH" sz="1500" b="0" dirty="0" smtClean="0"/>
              <a:t>B:	141	B:	093	B:	200	B:	027</a:t>
            </a:r>
            <a:endParaRPr lang="de-CH" sz="1500" b="0" dirty="0"/>
          </a:p>
        </p:txBody>
      </p:sp>
    </p:spTree>
    <p:extLst>
      <p:ext uri="{BB962C8B-B14F-4D97-AF65-F5344CB8AC3E}">
        <p14:creationId xmlns:p14="http://schemas.microsoft.com/office/powerpoint/2010/main" val="31423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Farben verwenden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48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cxnSp>
        <p:nvCxnSpPr>
          <p:cNvPr id="11" name="Gerade Verbindung mit Pfeil 10"/>
          <p:cNvCxnSpPr/>
          <p:nvPr/>
        </p:nvCxnSpPr>
        <p:spPr>
          <a:xfrm flipH="1" flipV="1">
            <a:off x="3697249" y="2245503"/>
            <a:ext cx="874751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flipH="1" flipV="1">
            <a:off x="3697249" y="4149079"/>
            <a:ext cx="874751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H="1" flipV="1">
            <a:off x="3862845" y="2780858"/>
            <a:ext cx="709155" cy="2160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rot="10800000" flipV="1">
            <a:off x="3697252" y="3356991"/>
            <a:ext cx="874749" cy="4320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eschweifte Klammer rechts 20"/>
          <p:cNvSpPr/>
          <p:nvPr/>
        </p:nvSpPr>
        <p:spPr>
          <a:xfrm>
            <a:off x="3605932" y="2420888"/>
            <a:ext cx="317996" cy="9361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89"/>
          <a:stretch/>
        </p:blipFill>
        <p:spPr bwMode="auto">
          <a:xfrm>
            <a:off x="1330943" y="1552840"/>
            <a:ext cx="2266305" cy="303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Inhaltsplatzhalter 2"/>
          <p:cNvSpPr txBox="1">
            <a:spLocks/>
          </p:cNvSpPr>
          <p:nvPr/>
        </p:nvSpPr>
        <p:spPr>
          <a:xfrm>
            <a:off x="4644008" y="1916832"/>
            <a:ext cx="3384376" cy="3240360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spcAft>
                <a:spcPts val="3000"/>
              </a:spcAft>
              <a:buNone/>
            </a:pPr>
            <a:r>
              <a:rPr lang="de-CH" b="0" dirty="0"/>
              <a:t>Diese Farben dürfen Sie in </a:t>
            </a:r>
            <a:r>
              <a:rPr lang="de-CH" b="0" dirty="0" smtClean="0"/>
              <a:t>Präsentationen verwenden</a:t>
            </a:r>
          </a:p>
          <a:p>
            <a:pPr marL="264563" indent="0">
              <a:buNone/>
            </a:pPr>
            <a:r>
              <a:rPr lang="de-CH" b="0" dirty="0" smtClean="0"/>
              <a:t>Diese </a:t>
            </a:r>
            <a:r>
              <a:rPr lang="de-CH" b="0" dirty="0"/>
              <a:t>Farben bitte nicht </a:t>
            </a:r>
            <a:r>
              <a:rPr lang="de-CH" b="0" dirty="0" smtClean="0"/>
              <a:t>verwenden</a:t>
            </a:r>
          </a:p>
          <a:p>
            <a:pPr marL="264563" indent="0">
              <a:buNone/>
            </a:pPr>
            <a:r>
              <a:rPr lang="de-CH" b="0" dirty="0"/>
              <a:t>Diese Farben dürfen Sie in Präsentationen verwenden; es sind Abstufungen der Designfarben oben</a:t>
            </a:r>
          </a:p>
          <a:p>
            <a:pPr marL="264563" indent="0">
              <a:buNone/>
            </a:pPr>
            <a:endParaRPr lang="de-CH" b="0" dirty="0"/>
          </a:p>
          <a:p>
            <a:pPr marL="264563" indent="0">
              <a:buNone/>
            </a:pPr>
            <a:endParaRPr lang="de-CH" b="0" dirty="0"/>
          </a:p>
        </p:txBody>
      </p:sp>
      <p:sp>
        <p:nvSpPr>
          <p:cNvPr id="20" name="Inhaltsplatzhalter 2"/>
          <p:cNvSpPr txBox="1">
            <a:spLocks/>
          </p:cNvSpPr>
          <p:nvPr/>
        </p:nvSpPr>
        <p:spPr>
          <a:xfrm>
            <a:off x="468313" y="5229199"/>
            <a:ext cx="8207375" cy="762025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buNone/>
            </a:pPr>
            <a:r>
              <a:rPr lang="de-CH" b="0" dirty="0"/>
              <a:t>Für weitere Farben konsultieren Sie das Dokument HSR-Farbschema im Intranet oder das CD-Handbuch</a:t>
            </a:r>
          </a:p>
        </p:txBody>
      </p:sp>
    </p:spTree>
    <p:extLst>
      <p:ext uri="{BB962C8B-B14F-4D97-AF65-F5344CB8AC3E}">
        <p14:creationId xmlns:p14="http://schemas.microsoft.com/office/powerpoint/2010/main" val="369624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Fusszeile ändern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49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84784"/>
            <a:ext cx="4619345" cy="3049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468313" y="1166813"/>
            <a:ext cx="3239591" cy="4824412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buClr>
                <a:schemeClr val="tx2"/>
              </a:buClr>
              <a:buSzPct val="90000"/>
              <a:buNone/>
            </a:pPr>
            <a:r>
              <a:rPr lang="de-CH" b="0" dirty="0"/>
              <a:t>Wichtig: Ändern Sie die Fusszeile mit dem Befehl </a:t>
            </a:r>
            <a:r>
              <a:rPr lang="de-CH" dirty="0"/>
              <a:t>Einfügen -&gt; Kopf- und Fusszeile</a:t>
            </a:r>
          </a:p>
          <a:p>
            <a:pPr marL="264563" indent="0">
              <a:buNone/>
            </a:pPr>
            <a:endParaRPr lang="de-CH" b="0" dirty="0"/>
          </a:p>
          <a:p>
            <a:pPr marL="264563" indent="0">
              <a:buNone/>
            </a:pPr>
            <a:r>
              <a:rPr lang="de-CH" b="0" dirty="0"/>
              <a:t>Anschliessend auf </a:t>
            </a:r>
            <a:r>
              <a:rPr lang="de-CH" dirty="0"/>
              <a:t>Für alle übernehmen</a:t>
            </a:r>
            <a:r>
              <a:rPr lang="de-CH" b="0" dirty="0"/>
              <a:t> klicken</a:t>
            </a:r>
          </a:p>
        </p:txBody>
      </p:sp>
    </p:spTree>
    <p:extLst>
      <p:ext uri="{BB962C8B-B14F-4D97-AF65-F5344CB8AC3E}">
        <p14:creationId xmlns:p14="http://schemas.microsoft.com/office/powerpoint/2010/main" val="192941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9370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Setup</a:t>
            </a:r>
          </a:p>
          <a:p>
            <a:pPr lvl="1"/>
            <a:r>
              <a:rPr lang="de-CH" dirty="0" smtClean="0"/>
              <a:t>Laptop</a:t>
            </a:r>
          </a:p>
          <a:p>
            <a:pPr lvl="1"/>
            <a:r>
              <a:rPr lang="de-CH" dirty="0" err="1" smtClean="0"/>
              <a:t>Beamer</a:t>
            </a:r>
            <a:endParaRPr lang="de-CH" dirty="0" smtClean="0"/>
          </a:p>
          <a:p>
            <a:pPr lvl="1"/>
            <a:r>
              <a:rPr lang="de-CH" dirty="0" smtClean="0"/>
              <a:t>Stift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6" name="Picture 2" descr="E:\hsr\FS13\BA\magic-whiteboard\Dokumentation\Bilder\Setup\IMGP037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704" b="-34704"/>
          <a:stretch/>
        </p:blipFill>
        <p:spPr bwMode="auto">
          <a:xfrm>
            <a:off x="830954" y="2780928"/>
            <a:ext cx="7488832" cy="497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9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 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Ablauf</a:t>
            </a:r>
          </a:p>
          <a:p>
            <a:pPr lvl="1"/>
            <a:r>
              <a:rPr lang="de-CH" dirty="0" smtClean="0"/>
              <a:t>Abfilmen</a:t>
            </a:r>
            <a:endParaRPr lang="de-CH" dirty="0" smtClean="0"/>
          </a:p>
          <a:p>
            <a:pPr lvl="1"/>
            <a:r>
              <a:rPr lang="de-CH" dirty="0" smtClean="0"/>
              <a:t>Messen</a:t>
            </a:r>
          </a:p>
          <a:p>
            <a:pPr lvl="1"/>
            <a:r>
              <a:rPr lang="de-CH" dirty="0" smtClean="0"/>
              <a:t>Projizieren</a:t>
            </a:r>
          </a:p>
          <a:p>
            <a:r>
              <a:rPr lang="de-CH" dirty="0" smtClean="0"/>
              <a:t>Bild zeichnen: </a:t>
            </a:r>
            <a:r>
              <a:rPr lang="de-CH" dirty="0" smtClean="0"/>
              <a:t>Aufbau von oben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29242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050" name="Picture 2" descr="E:\hsr\FS13\BA\magic-whiteboard\Dokumentation\Bilder\Camera\Transformation\beamer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08720"/>
            <a:ext cx="6698634" cy="50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510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3074" name="Picture 2" descr="E:\hsr\FS13\BA\magic-whiteboard\Dokumentation\Bilder\Camera\Transformation\camera-gr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54713"/>
            <a:ext cx="6768751" cy="50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255892"/>
      </p:ext>
    </p:extLst>
  </p:cSld>
  <p:clrMapOvr>
    <a:masterClrMapping/>
  </p:clrMapOvr>
</p:sld>
</file>

<file path=ppt/theme/theme1.xml><?xml version="1.0" encoding="utf-8"?>
<a:theme xmlns:a="http://schemas.openxmlformats.org/drawingml/2006/main" name="HSR_Vorlage">
  <a:themeElements>
    <a:clrScheme name="HSR-Farben">
      <a:dk1>
        <a:sysClr val="windowText" lastClr="000000"/>
      </a:dk1>
      <a:lt1>
        <a:sysClr val="window" lastClr="FFFFFF"/>
      </a:lt1>
      <a:dk2>
        <a:srgbClr val="0065A3"/>
      </a:dk2>
      <a:lt2>
        <a:srgbClr val="C6C7C8"/>
      </a:lt2>
      <a:accent1>
        <a:srgbClr val="0065A3"/>
      </a:accent1>
      <a:accent2>
        <a:srgbClr val="6E1C50"/>
      </a:accent2>
      <a:accent3>
        <a:srgbClr val="548C86"/>
      </a:accent3>
      <a:accent4>
        <a:srgbClr val="7B6951"/>
      </a:accent4>
      <a:accent5>
        <a:srgbClr val="00738D"/>
      </a:accent5>
      <a:accent6>
        <a:srgbClr val="BABD5D"/>
      </a:accent6>
      <a:hlink>
        <a:srgbClr val="0065A3"/>
      </a:hlink>
      <a:folHlink>
        <a:srgbClr val="6E1C5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>
          <a:buClr>
            <a:schemeClr val="tx2"/>
          </a:buClr>
          <a:buSzPct val="90000"/>
          <a:buFont typeface="Wingdings" pitchFamily="2" charset="2"/>
          <a:buChar char="n"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HSR">
    <a:dk1>
      <a:sysClr val="windowText" lastClr="000000"/>
    </a:dk1>
    <a:lt1>
      <a:sysClr val="window" lastClr="FFFFFF"/>
    </a:lt1>
    <a:dk2>
      <a:srgbClr val="1F497D"/>
    </a:dk2>
    <a:lt2>
      <a:srgbClr val="C4C4C2"/>
    </a:lt2>
    <a:accent1>
      <a:srgbClr val="3F6DA6"/>
    </a:accent1>
    <a:accent2>
      <a:srgbClr val="702052"/>
    </a:accent2>
    <a:accent3>
      <a:srgbClr val="548D8B"/>
    </a:accent3>
    <a:accent4>
      <a:srgbClr val="7A6A51"/>
    </a:accent4>
    <a:accent5>
      <a:srgbClr val="00748E"/>
    </a:accent5>
    <a:accent6>
      <a:srgbClr val="BABE5E"/>
    </a:accent6>
    <a:hlink>
      <a:srgbClr val="3F6DA6"/>
    </a:hlink>
    <a:folHlink>
      <a:srgbClr val="800080"/>
    </a:folHlink>
  </a:clrScheme>
  <a:fontScheme name="Larissa Klassisch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HSR">
    <a:dk1>
      <a:sysClr val="windowText" lastClr="000000"/>
    </a:dk1>
    <a:lt1>
      <a:sysClr val="window" lastClr="FFFFFF"/>
    </a:lt1>
    <a:dk2>
      <a:srgbClr val="1F497D"/>
    </a:dk2>
    <a:lt2>
      <a:srgbClr val="C4C4C2"/>
    </a:lt2>
    <a:accent1>
      <a:srgbClr val="3F6DA6"/>
    </a:accent1>
    <a:accent2>
      <a:srgbClr val="702052"/>
    </a:accent2>
    <a:accent3>
      <a:srgbClr val="548D8B"/>
    </a:accent3>
    <a:accent4>
      <a:srgbClr val="7A6A51"/>
    </a:accent4>
    <a:accent5>
      <a:srgbClr val="00748E"/>
    </a:accent5>
    <a:accent6>
      <a:srgbClr val="BABE5E"/>
    </a:accent6>
    <a:hlink>
      <a:srgbClr val="3F6DA6"/>
    </a:hlink>
    <a:folHlink>
      <a:srgbClr val="800080"/>
    </a:folHlink>
  </a:clrScheme>
  <a:fontScheme name="Larissa Klassisch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HSR_Vorlage</Template>
  <TotalTime>0</TotalTime>
  <Words>1000</Words>
  <Application>Microsoft Office PowerPoint</Application>
  <PresentationFormat>Bildschirmpräsentation (4:3)</PresentationFormat>
  <Paragraphs>360</Paragraphs>
  <Slides>49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0" baseType="lpstr">
      <vt:lpstr>HSR_Vorlage</vt:lpstr>
      <vt:lpstr>Presentation Writer </vt:lpstr>
      <vt:lpstr>Inhaltsverzeichnis</vt:lpstr>
      <vt:lpstr>Aufgabe</vt:lpstr>
      <vt:lpstr>Aufgabe</vt:lpstr>
      <vt:lpstr>Inhaltsverzeichnis</vt:lpstr>
      <vt:lpstr>Analyse</vt:lpstr>
      <vt:lpstr>Analyse </vt:lpstr>
      <vt:lpstr>Analyse</vt:lpstr>
      <vt:lpstr>Analyse</vt:lpstr>
      <vt:lpstr>Analyse</vt:lpstr>
      <vt:lpstr>Analyse</vt:lpstr>
      <vt:lpstr>Inhaltsverzeichnis</vt:lpstr>
      <vt:lpstr>Lösungsansätze</vt:lpstr>
      <vt:lpstr>Lösungsansätze - Kalibrierung</vt:lpstr>
      <vt:lpstr>Lösungsansätze - Kalibrierung</vt:lpstr>
      <vt:lpstr>Lösungsansätze - Kalibrierung</vt:lpstr>
      <vt:lpstr>Lösungsansätze - Kalibrierung</vt:lpstr>
      <vt:lpstr>Lösungsansätze - Kalibrierung</vt:lpstr>
      <vt:lpstr>Lösungsansätze – Stift finden</vt:lpstr>
      <vt:lpstr>Lösungsansätze – Stift finden</vt:lpstr>
      <vt:lpstr>Software</vt:lpstr>
      <vt:lpstr>Inhaltsverzeichnis</vt:lpstr>
      <vt:lpstr>Ergebnis</vt:lpstr>
      <vt:lpstr>Ergebnis</vt:lpstr>
      <vt:lpstr>Inhaltsverzeichnis</vt:lpstr>
      <vt:lpstr>Potential</vt:lpstr>
      <vt:lpstr>Inhaltsverzeichnis</vt:lpstr>
      <vt:lpstr>Fazit</vt:lpstr>
      <vt:lpstr>Diskussion</vt:lpstr>
      <vt:lpstr>Kritische Beispielfragen</vt:lpstr>
      <vt:lpstr>PowerPoint-Präsentation</vt:lpstr>
      <vt:lpstr>Folie mit zwei Spalten</vt:lpstr>
      <vt:lpstr>Folie mit zwei Spalten Typ Vergleich</vt:lpstr>
      <vt:lpstr>Inhaltsverzeichnis</vt:lpstr>
      <vt:lpstr>Folie Text mit Bild</vt:lpstr>
      <vt:lpstr>Folie Text oben Bild unten</vt:lpstr>
      <vt:lpstr>Folie mit Tabelle</vt:lpstr>
      <vt:lpstr>Folie mit Tabelle </vt:lpstr>
      <vt:lpstr>Folie nur Titel</vt:lpstr>
      <vt:lpstr>Inhaltsverzeichnis</vt:lpstr>
      <vt:lpstr>Beispiel Säulendiagramm</vt:lpstr>
      <vt:lpstr>Beispiel Kreisdiagramm</vt:lpstr>
      <vt:lpstr>Beispiel Säulendiagramm mit anderen Farben</vt:lpstr>
      <vt:lpstr>Beispiel Kreisdiagramm mit anderen Farben</vt:lpstr>
      <vt:lpstr>Inhaltsverzeichnis</vt:lpstr>
      <vt:lpstr>Folien einfügen</vt:lpstr>
      <vt:lpstr>HSR Hausfarben</vt:lpstr>
      <vt:lpstr>Farben verwenden</vt:lpstr>
      <vt:lpstr>Fusszeile ändern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Writer</dc:title>
  <dc:creator>Josua Schmid</dc:creator>
  <cp:lastModifiedBy>Josua Schmid</cp:lastModifiedBy>
  <cp:revision>22</cp:revision>
  <cp:lastPrinted>2010-12-20T15:36:07Z</cp:lastPrinted>
  <dcterms:created xsi:type="dcterms:W3CDTF">2013-08-12T14:11:10Z</dcterms:created>
  <dcterms:modified xsi:type="dcterms:W3CDTF">2013-08-13T13:54:27Z</dcterms:modified>
</cp:coreProperties>
</file>